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26" r:id="rId11"/>
    <p:sldId id="327" r:id="rId12"/>
    <p:sldId id="331" r:id="rId13"/>
    <p:sldId id="333" r:id="rId14"/>
    <p:sldId id="330" r:id="rId15"/>
    <p:sldId id="329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68" r:id="rId51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936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000000"/>
          </p15:clr>
        </p15:guide>
        <p15:guide id="2" pos="2305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94FB28-185C-453D-A606-E797A64B86D3}">
  <a:tblStyle styleId="{A394FB28-185C-453D-A606-E797A64B86D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1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1060" y="44"/>
      </p:cViewPr>
      <p:guideLst>
        <p:guide orient="horz" pos="2160"/>
        <p:guide pos="2880"/>
        <p:guide orient="horz" pos="936"/>
      </p:guideLst>
    </p:cSldViewPr>
  </p:slideViewPr>
  <p:outlineViewPr>
    <p:cViewPr>
      <p:scale>
        <a:sx n="33" d="100"/>
        <a:sy n="33" d="100"/>
      </p:scale>
      <p:origin x="0" y="-53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24"/>
        <p:guide pos="230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3152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350" tIns="0" rIns="2035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ftr" idx="11"/>
          </p:nvPr>
        </p:nvSpPr>
        <p:spPr>
          <a:xfrm>
            <a:off x="474662" y="8950325"/>
            <a:ext cx="3168650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350" tIns="0" rIns="2035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/>
          <p:nvPr/>
        </p:nvSpPr>
        <p:spPr>
          <a:xfrm>
            <a:off x="6327775" y="9228137"/>
            <a:ext cx="56197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7475" rIns="93275" bIns="474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3 - </a:t>
            </a: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2662237" y="874712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cxnSp>
        <p:nvCxnSpPr>
          <p:cNvPr id="7" name="Google Shape;7;n"/>
          <p:cNvCxnSpPr/>
          <p:nvPr/>
        </p:nvCxnSpPr>
        <p:spPr>
          <a:xfrm>
            <a:off x="463550" y="477837"/>
            <a:ext cx="641667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8;n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/>
          <p:nvPr/>
        </p:nvSpPr>
        <p:spPr>
          <a:xfrm>
            <a:off x="474662" y="874712"/>
            <a:ext cx="1743075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5300" tIns="57650" rIns="115300" bIns="57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Notes: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0;n"/>
          <p:cNvCxnSpPr/>
          <p:nvPr/>
        </p:nvCxnSpPr>
        <p:spPr>
          <a:xfrm>
            <a:off x="2603500" y="874712"/>
            <a:ext cx="0" cy="77946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0777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3896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3839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7927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0739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4283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0622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5967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1027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401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0739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2691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1957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4148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711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2315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1954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787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1610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882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9169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6761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141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2652712" y="4300537"/>
            <a:ext cx="4237037" cy="422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350" tIns="49175" rIns="98350" bIns="49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2238" y="874713"/>
            <a:ext cx="4238625" cy="3179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664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Char char="✔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Char char="✔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467544" y="1268760"/>
            <a:ext cx="8229600" cy="496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rgbClr val="D1DD5B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4E005F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0640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2400"/>
              <a:buChar char="✔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55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Char char="✔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55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800"/>
              <a:buChar char="✔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D1DD5B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4E005F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grpSp>
        <p:nvGrpSpPr>
          <p:cNvPr id="17" name="Google Shape;17;p1"/>
          <p:cNvGrpSpPr/>
          <p:nvPr/>
        </p:nvGrpSpPr>
        <p:grpSpPr>
          <a:xfrm>
            <a:off x="468312" y="1052512"/>
            <a:ext cx="8207375" cy="73025"/>
            <a:chOff x="467544" y="1052736"/>
            <a:chExt cx="8208912" cy="72008"/>
          </a:xfrm>
        </p:grpSpPr>
        <p:sp>
          <p:nvSpPr>
            <p:cNvPr id="18" name="Google Shape;18;p1"/>
            <p:cNvSpPr txBox="1"/>
            <p:nvPr/>
          </p:nvSpPr>
          <p:spPr>
            <a:xfrm>
              <a:off x="467544" y="1052736"/>
              <a:ext cx="5760529" cy="72008"/>
            </a:xfrm>
            <a:prstGeom prst="rect">
              <a:avLst/>
            </a:prstGeom>
            <a:solidFill>
              <a:srgbClr val="4E005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 txBox="1"/>
            <p:nvPr/>
          </p:nvSpPr>
          <p:spPr>
            <a:xfrm>
              <a:off x="6299523" y="1052736"/>
              <a:ext cx="720860" cy="72008"/>
            </a:xfrm>
            <a:prstGeom prst="rect">
              <a:avLst/>
            </a:pr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 txBox="1"/>
            <p:nvPr/>
          </p:nvSpPr>
          <p:spPr>
            <a:xfrm>
              <a:off x="7091834" y="1052736"/>
              <a:ext cx="720860" cy="72008"/>
            </a:xfrm>
            <a:prstGeom prst="rect">
              <a:avLst/>
            </a:prstGeom>
            <a:solidFill>
              <a:srgbClr val="D1DD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 txBox="1"/>
            <p:nvPr/>
          </p:nvSpPr>
          <p:spPr>
            <a:xfrm>
              <a:off x="7884145" y="1052736"/>
              <a:ext cx="360430" cy="72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 txBox="1"/>
            <p:nvPr/>
          </p:nvSpPr>
          <p:spPr>
            <a:xfrm>
              <a:off x="8316026" y="1052736"/>
              <a:ext cx="360430" cy="72008"/>
            </a:xfrm>
            <a:prstGeom prst="rect">
              <a:avLst/>
            </a:prstGeom>
            <a:solidFill>
              <a:srgbClr val="4E005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en-US" sz="36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Software Requirement Specification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b="0" i="0" u="none" dirty="0">
              <a:solidFill>
                <a:srgbClr val="89898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ko-KR" altLang="en-US" sz="2000" dirty="0" err="1">
                <a:solidFill>
                  <a:schemeClr val="dk1"/>
                </a:solidFill>
              </a:rPr>
              <a:t>정영모</a:t>
            </a:r>
            <a:r>
              <a:rPr lang="en-US" altLang="ko-KR" sz="2000" dirty="0">
                <a:solidFill>
                  <a:schemeClr val="dk1"/>
                </a:solidFill>
              </a:rPr>
              <a:t>, </a:t>
            </a:r>
            <a:r>
              <a:rPr lang="ko-KR" altLang="en-US" sz="2000" dirty="0" err="1">
                <a:solidFill>
                  <a:schemeClr val="dk1"/>
                </a:solidFill>
              </a:rPr>
              <a:t>이은무</a:t>
            </a:r>
            <a:r>
              <a:rPr lang="en-US" altLang="ko-KR" sz="2000" dirty="0">
                <a:solidFill>
                  <a:schemeClr val="dk1"/>
                </a:solidFill>
              </a:rPr>
              <a:t>, </a:t>
            </a:r>
            <a:r>
              <a:rPr lang="ko-KR" altLang="en-US" sz="2000" dirty="0" err="1">
                <a:solidFill>
                  <a:schemeClr val="dk1"/>
                </a:solidFill>
              </a:rPr>
              <a:t>문혁주</a:t>
            </a:r>
            <a:r>
              <a:rPr lang="en-US" altLang="ko-KR" sz="2000" dirty="0">
                <a:solidFill>
                  <a:schemeClr val="dk1"/>
                </a:solidFill>
              </a:rPr>
              <a:t>, </a:t>
            </a:r>
            <a:r>
              <a:rPr lang="en-US" sz="20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강주영</a:t>
            </a:r>
            <a:r>
              <a:rPr lang="en-US" sz="20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0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이한빈</a:t>
            </a:r>
            <a:r>
              <a:rPr lang="en-US" altLang="ko-KR" sz="20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2000" b="0" i="0" u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김지수</a:t>
            </a:r>
            <a:endParaRPr dirty="0"/>
          </a:p>
        </p:txBody>
      </p:sp>
      <p:sp>
        <p:nvSpPr>
          <p:cNvPr id="108" name="Google Shape;108;p15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장소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CF2C30-A17D-41AD-8BB9-7402DD075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5" t="1916" r="35248" b="7086"/>
          <a:stretch/>
        </p:blipFill>
        <p:spPr>
          <a:xfrm>
            <a:off x="3208356" y="1412776"/>
            <a:ext cx="2795323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423B7B-64BE-43A7-B810-939501B9F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7" r="34989" b="6202"/>
          <a:stretch/>
        </p:blipFill>
        <p:spPr>
          <a:xfrm>
            <a:off x="6130284" y="1412776"/>
            <a:ext cx="2805421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943420-5CC8-4D86-BC8F-BC46BC914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87" t="1001" r="35038" b="6602"/>
          <a:stretch/>
        </p:blipFill>
        <p:spPr>
          <a:xfrm>
            <a:off x="238516" y="1412776"/>
            <a:ext cx="2843235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31DE5C-C0B8-4261-BD71-EFB60C662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7" t="1399" r="35426" b="6202"/>
          <a:stretch/>
        </p:blipFill>
        <p:spPr>
          <a:xfrm>
            <a:off x="308769" y="1412776"/>
            <a:ext cx="2772982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761A86-50A6-491E-A338-99C4CB9F4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1" r="35038" b="6602"/>
          <a:stretch/>
        </p:blipFill>
        <p:spPr>
          <a:xfrm>
            <a:off x="3219526" y="1412776"/>
            <a:ext cx="2772982" cy="494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459049-B87C-44FA-925E-6D6093B6C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t="1001" r="35038" b="6602"/>
          <a:stretch/>
        </p:blipFill>
        <p:spPr>
          <a:xfrm>
            <a:off x="6132540" y="1412776"/>
            <a:ext cx="2831610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E9EFF1-2CB3-491F-AE67-47C9F8D3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42" r="35421" b="7086"/>
          <a:stretch/>
        </p:blipFill>
        <p:spPr>
          <a:xfrm>
            <a:off x="321912" y="1412776"/>
            <a:ext cx="2757582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32DE81-10CE-4E6E-9683-81667A7A0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0" r="35037" b="6601"/>
          <a:stretch/>
        </p:blipFill>
        <p:spPr>
          <a:xfrm>
            <a:off x="3219526" y="1418506"/>
            <a:ext cx="2772982" cy="4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67A45E-FE9B-475A-91D8-E099F8259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r="34634" b="5201"/>
          <a:stretch/>
        </p:blipFill>
        <p:spPr>
          <a:xfrm>
            <a:off x="6132540" y="1412776"/>
            <a:ext cx="279739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3C3F12-FB93-4535-9470-63DDDB75A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9" t="1399" r="34634" b="6202"/>
          <a:stretch/>
        </p:blipFill>
        <p:spPr>
          <a:xfrm>
            <a:off x="214067" y="1412776"/>
            <a:ext cx="2870073" cy="494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6025EF-790F-4A1A-B38E-6E3F95300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8" r="35037" b="6601"/>
          <a:stretch/>
        </p:blipFill>
        <p:spPr>
          <a:xfrm>
            <a:off x="3199632" y="1412776"/>
            <a:ext cx="2817415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9B9272-9D03-4FD9-B1BC-C5480DAC9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25" t="1000" r="35038" b="6601"/>
          <a:stretch/>
        </p:blipFill>
        <p:spPr>
          <a:xfrm>
            <a:off x="6132539" y="1412776"/>
            <a:ext cx="2772982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AF 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69C0A8-DC90-4FEE-BBD7-73753519E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1" t="935" r="35382" b="6666"/>
          <a:stretch/>
        </p:blipFill>
        <p:spPr>
          <a:xfrm>
            <a:off x="331582" y="1412776"/>
            <a:ext cx="2750169" cy="4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4EC8CD-E0B5-4A62-8849-29E88EDF9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1" r="35038" b="6602"/>
          <a:stretch/>
        </p:blipFill>
        <p:spPr>
          <a:xfrm>
            <a:off x="3219526" y="1412776"/>
            <a:ext cx="2772982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14EBD2-BC36-4D72-B5FA-34A537CC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t="1380" r="35727" b="7537"/>
          <a:stretch/>
        </p:blipFill>
        <p:spPr>
          <a:xfrm>
            <a:off x="6130283" y="1412776"/>
            <a:ext cx="280592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8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장소 적합성 확인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C0B21A-2263-4459-AFA4-A536D0FE3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0" t="1000" r="34110" b="1000"/>
          <a:stretch/>
        </p:blipFill>
        <p:spPr>
          <a:xfrm>
            <a:off x="242718" y="1412776"/>
            <a:ext cx="2839033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2D6927-FE66-4D50-82D2-B77B82BA2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0" t="1000" r="34702" b="1000"/>
          <a:stretch/>
        </p:blipFill>
        <p:spPr>
          <a:xfrm>
            <a:off x="3213017" y="1411263"/>
            <a:ext cx="2786000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5765E6-55A8-4479-B00A-C32F4335E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09" t="1000" r="34394" b="1000"/>
          <a:stretch/>
        </p:blipFill>
        <p:spPr>
          <a:xfrm>
            <a:off x="6130283" y="1411263"/>
            <a:ext cx="2853280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4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 소진 약품 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30F0E8-0643-401C-9365-BF8571EC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 소진 약품 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7A940F-BD8A-49A4-B4EB-B048937C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6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 소진 약품 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F9C0D2-ABC6-4793-96CB-3935F645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1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 소진 약품 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FB2E3F-497D-4D5D-BC86-33C57AEA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4" y="1452631"/>
            <a:ext cx="8680852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Diagram</a:t>
            </a:r>
            <a:endParaRPr sz="2400" dirty="0"/>
          </a:p>
        </p:txBody>
      </p:sp>
      <p:sp>
        <p:nvSpPr>
          <p:cNvPr id="114" name="Google Shape;114;p1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CEE15B-7CBD-4085-9FBA-0C89B65EE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 r="6823" b="7361"/>
          <a:stretch/>
        </p:blipFill>
        <p:spPr>
          <a:xfrm>
            <a:off x="738892" y="1321404"/>
            <a:ext cx="7666216" cy="53286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300" dirty="0"/>
              <a:t>my Lab </a:t>
            </a:r>
            <a:r>
              <a:rPr lang="ko-KR" altLang="en-US" sz="2300" dirty="0"/>
              <a:t>재고 소진 약품 관리 </a:t>
            </a:r>
            <a:r>
              <a:rPr lang="en-US" altLang="ko-KR" sz="2300" dirty="0"/>
              <a:t>– </a:t>
            </a:r>
            <a:r>
              <a:rPr lang="ko-KR" altLang="en-US" sz="2300" dirty="0"/>
              <a:t>약품 사용량 업데이트 </a:t>
            </a:r>
            <a:r>
              <a:rPr lang="en-US" altLang="ko-KR" sz="2300" dirty="0"/>
              <a:t>GUI</a:t>
            </a:r>
            <a:endParaRPr lang="ko-KR" altLang="en-US" sz="2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8B63C-F0C9-43EF-BCB6-1EDD4A16C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8" t="920" r="34814" b="1992"/>
          <a:stretch/>
        </p:blipFill>
        <p:spPr>
          <a:xfrm>
            <a:off x="6127267" y="1402110"/>
            <a:ext cx="2744194" cy="494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A52714-43E0-4EC7-A5D8-36B95AC36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67" t="1456" r="34575" b="1008"/>
          <a:stretch/>
        </p:blipFill>
        <p:spPr>
          <a:xfrm>
            <a:off x="3199903" y="1412776"/>
            <a:ext cx="2809212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8622C1-C0FA-4D23-8C1A-331D74661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3" r="34283"/>
          <a:stretch/>
        </p:blipFill>
        <p:spPr>
          <a:xfrm>
            <a:off x="245485" y="1412776"/>
            <a:ext cx="2836266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10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300" dirty="0"/>
              <a:t>my Lab </a:t>
            </a:r>
            <a:r>
              <a:rPr lang="ko-KR" altLang="en-US" sz="2300" dirty="0"/>
              <a:t>재고 소진 약품 관리 </a:t>
            </a:r>
            <a:r>
              <a:rPr lang="en-US" altLang="ko-KR" sz="2300" dirty="0"/>
              <a:t>– </a:t>
            </a:r>
            <a:r>
              <a:rPr lang="ko-KR" altLang="en-US" sz="2300" dirty="0"/>
              <a:t>약품 사용량 업데이트 </a:t>
            </a:r>
            <a:r>
              <a:rPr lang="en-US" altLang="ko-KR" sz="2300" dirty="0"/>
              <a:t>GUI</a:t>
            </a:r>
            <a:endParaRPr lang="ko-KR" altLang="en-US" sz="2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96A5E9-F899-4BF9-A019-3A5620B67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66" t="1000" r="35825" b="6601"/>
          <a:stretch/>
        </p:blipFill>
        <p:spPr>
          <a:xfrm>
            <a:off x="408099" y="1401713"/>
            <a:ext cx="2741683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6CA11D-E472-48F1-9FDB-CF930C3A4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0" r="35825" b="6601"/>
          <a:stretch/>
        </p:blipFill>
        <p:spPr>
          <a:xfrm>
            <a:off x="3256999" y="1413120"/>
            <a:ext cx="2698036" cy="494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7CD290-8451-4C63-B399-423C9F7D0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19" t="1000" r="35825" b="6601"/>
          <a:stretch/>
        </p:blipFill>
        <p:spPr>
          <a:xfrm>
            <a:off x="6062252" y="1413120"/>
            <a:ext cx="2717664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56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300" dirty="0"/>
              <a:t>my Lab </a:t>
            </a:r>
            <a:r>
              <a:rPr lang="ko-KR" altLang="en-US" sz="2300" dirty="0"/>
              <a:t>재고 소진 약품 관리 </a:t>
            </a:r>
            <a:r>
              <a:rPr lang="en-US" altLang="ko-KR" sz="2300" dirty="0"/>
              <a:t>– </a:t>
            </a:r>
            <a:r>
              <a:rPr lang="ko-KR" altLang="en-US" sz="2300" dirty="0"/>
              <a:t>약품 사용량 업데이트 </a:t>
            </a:r>
            <a:r>
              <a:rPr lang="en-US" altLang="ko-KR" sz="2300" dirty="0"/>
              <a:t>GUI</a:t>
            </a:r>
            <a:endParaRPr lang="ko-KR" altLang="en-US" sz="2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E098C2-B9F9-4126-8363-B93CA5E44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19" t="1000" r="35825" b="6601"/>
          <a:stretch/>
        </p:blipFill>
        <p:spPr>
          <a:xfrm>
            <a:off x="432118" y="1401713"/>
            <a:ext cx="2717664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2B6102-F324-49A6-B09E-2F7D97071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38" t="1446" r="34875" b="555"/>
          <a:stretch/>
        </p:blipFill>
        <p:spPr>
          <a:xfrm>
            <a:off x="3247185" y="1413120"/>
            <a:ext cx="2717664" cy="494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78EEB8-AE5F-4473-91DA-DD665D8B4A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25" t="1001" r="35825" b="6602"/>
          <a:stretch/>
        </p:blipFill>
        <p:spPr>
          <a:xfrm>
            <a:off x="6062252" y="1401713"/>
            <a:ext cx="2698036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7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재고 소진 약품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폐기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9908A5-B085-431E-BBCC-79F555332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6" t="1000" r="35824" b="6601"/>
          <a:stretch/>
        </p:blipFill>
        <p:spPr>
          <a:xfrm>
            <a:off x="6130282" y="1407840"/>
            <a:ext cx="2698036" cy="4946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B8A46D-9A24-4646-BBC3-CC631C3B9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0" r="35825" b="6601"/>
          <a:stretch/>
        </p:blipFill>
        <p:spPr>
          <a:xfrm>
            <a:off x="3256999" y="1407840"/>
            <a:ext cx="2698036" cy="494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5EE236-9D58-4705-A8E3-7B27E2483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3" r="34283"/>
          <a:stretch/>
        </p:blipFill>
        <p:spPr>
          <a:xfrm>
            <a:off x="245485" y="1412776"/>
            <a:ext cx="2836266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8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dirty="0"/>
              <a:t>멤버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AF0200-887D-489E-8864-502586C2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7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dirty="0"/>
              <a:t>멤버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FF7D71-1F94-4F63-BD16-72FB34EC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11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dirty="0"/>
              <a:t>멤버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040FB6-E598-4A81-8218-EADD8689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86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dirty="0"/>
              <a:t>멤버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73DF6C-0BD6-4180-B62C-E459E24E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4" y="1452631"/>
            <a:ext cx="8680852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2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dirty="0"/>
              <a:t>멤버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086AAB-D322-493B-9BB1-A49E2B39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4" y="1452631"/>
            <a:ext cx="8680852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38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멤버 관리 </a:t>
            </a:r>
            <a:r>
              <a:rPr lang="en-US" altLang="ko-KR" sz="2400" dirty="0"/>
              <a:t>– my</a:t>
            </a:r>
            <a:r>
              <a:rPr lang="ko-KR" altLang="en-US" sz="2400" dirty="0"/>
              <a:t> </a:t>
            </a:r>
            <a:r>
              <a:rPr lang="en-US" altLang="ko-KR" sz="2400" dirty="0"/>
              <a:t>Lab</a:t>
            </a:r>
            <a:r>
              <a:rPr lang="ko-KR" altLang="en-US" sz="2400" dirty="0"/>
              <a:t> 생성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FD89D7-5357-41F7-8C78-47DB2D34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01" y="1412777"/>
            <a:ext cx="2823233" cy="4946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9FCB31-CC5D-4BBC-A550-48CFAEB95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84" y="1412776"/>
            <a:ext cx="2854594" cy="49467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670480-0094-46F6-AD84-8C0AC001C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5" y="1412777"/>
            <a:ext cx="2844986" cy="49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30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약품 보관 장소 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70BC3D-552B-4B77-9CC7-7810E2578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53600"/>
            <a:ext cx="8686800" cy="450166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멤버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멤버 초대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0343C2-AA86-4C56-BA90-4B5D08E8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82" y="1386250"/>
            <a:ext cx="2797902" cy="4946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090EA1-840F-4E97-9E5D-618438B46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5" y="1386250"/>
            <a:ext cx="2822179" cy="4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6D21ED-D6A3-4775-966E-7AC2AF728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73" y="1386250"/>
            <a:ext cx="2816110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멤버 관리 </a:t>
            </a:r>
            <a:r>
              <a:rPr lang="en-US" altLang="ko-KR" sz="2400" dirty="0"/>
              <a:t>– my</a:t>
            </a:r>
            <a:r>
              <a:rPr lang="ko-KR" altLang="en-US" sz="2400" dirty="0"/>
              <a:t> </a:t>
            </a:r>
            <a:r>
              <a:rPr lang="en-US" altLang="ko-KR" sz="2400" dirty="0"/>
              <a:t>Lab</a:t>
            </a:r>
            <a:r>
              <a:rPr lang="ko-KR" altLang="en-US" sz="2400" dirty="0"/>
              <a:t> 가입 신청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E47ED9-9A27-4AFF-9819-2187CBB8A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7" y="1397728"/>
            <a:ext cx="2832606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294A7A-E009-481B-8C90-0E23CE88C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9" y="1397728"/>
            <a:ext cx="2818721" cy="494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2756CA-9AFB-419C-A50D-64162E5E4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06" y="1397728"/>
            <a:ext cx="2844789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24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멤버 관리 </a:t>
            </a:r>
            <a:r>
              <a:rPr lang="en-US" altLang="ko-KR" sz="2400" dirty="0"/>
              <a:t>– my</a:t>
            </a:r>
            <a:r>
              <a:rPr lang="ko-KR" altLang="en-US" sz="2400" dirty="0"/>
              <a:t> </a:t>
            </a:r>
            <a:r>
              <a:rPr lang="en-US" altLang="ko-KR" sz="2400" dirty="0"/>
              <a:t>Lab</a:t>
            </a:r>
            <a:r>
              <a:rPr lang="ko-KR" altLang="en-US" sz="2400" dirty="0"/>
              <a:t> 탈퇴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A2CD82-2F0F-4E67-AA31-23D3BBE9D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8" y="1397728"/>
            <a:ext cx="2838697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4E2CAC-80DC-471E-B173-EE48DB177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149" y="1397728"/>
            <a:ext cx="2842198" cy="494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58BC66-56F4-46F0-961C-B26796E96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41" y="1403595"/>
            <a:ext cx="2832606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59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기기</a:t>
            </a:r>
            <a:r>
              <a:rPr lang="ko-KR" altLang="en-US" sz="2400" dirty="0"/>
              <a:t>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600B4F-192F-41FB-991A-572A6DB3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30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기기</a:t>
            </a:r>
            <a:r>
              <a:rPr lang="ko-KR" altLang="en-US" sz="2400" dirty="0"/>
              <a:t>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FDD69-AADF-446A-A3EF-38543A82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28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기기</a:t>
            </a:r>
            <a:r>
              <a:rPr lang="ko-KR" altLang="en-US" sz="2400" dirty="0"/>
              <a:t>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15D52D-2B78-48F1-892E-78D17998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59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기기</a:t>
            </a:r>
            <a:r>
              <a:rPr lang="ko-KR" altLang="en-US" sz="2400" dirty="0"/>
              <a:t>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B832D-BE32-4E87-A7AF-7FCD7868B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3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기기</a:t>
            </a:r>
            <a:r>
              <a:rPr lang="ko-KR" altLang="en-US" sz="2400" dirty="0"/>
              <a:t>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09E3C2-2829-46A2-AFB4-C826D2F1B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4" y="1452631"/>
            <a:ext cx="8680852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81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">
            <a:extLst>
              <a:ext uri="{FF2B5EF4-FFF2-40B4-BE49-F238E27FC236}">
                <a16:creationId xmlns:a16="http://schemas.microsoft.com/office/drawing/2014/main" id="{809E1221-0A19-E647-B754-724C3B3CF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66" y="1432939"/>
            <a:ext cx="2792497" cy="4946400"/>
          </a:xfrm>
          <a:prstGeom prst="rect">
            <a:avLst/>
          </a:prstGeom>
        </p:spPr>
      </p:pic>
      <p:pic>
        <p:nvPicPr>
          <p:cNvPr id="11" name="그림 2">
            <a:extLst>
              <a:ext uri="{FF2B5EF4-FFF2-40B4-BE49-F238E27FC236}">
                <a16:creationId xmlns:a16="http://schemas.microsoft.com/office/drawing/2014/main" id="{B573E716-302E-FF4A-AC6B-188AFD83A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09" y="1428342"/>
            <a:ext cx="2804938" cy="4946400"/>
          </a:xfrm>
          <a:prstGeom prst="rect">
            <a:avLst/>
          </a:prstGeom>
        </p:spPr>
      </p:pic>
      <p:pic>
        <p:nvPicPr>
          <p:cNvPr id="10" name="그림 4">
            <a:extLst>
              <a:ext uri="{FF2B5EF4-FFF2-40B4-BE49-F238E27FC236}">
                <a16:creationId xmlns:a16="http://schemas.microsoft.com/office/drawing/2014/main" id="{5FA11516-574E-3045-A28A-C2322A8E1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5" y="1428342"/>
            <a:ext cx="2798815" cy="49467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기기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기기 등록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257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2">
            <a:extLst>
              <a:ext uri="{FF2B5EF4-FFF2-40B4-BE49-F238E27FC236}">
                <a16:creationId xmlns:a16="http://schemas.microsoft.com/office/drawing/2014/main" id="{B71454C0-AB33-1443-B7C8-13A3981B5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82" y="1386250"/>
            <a:ext cx="2783361" cy="4946400"/>
          </a:xfrm>
          <a:prstGeom prst="rect">
            <a:avLst/>
          </a:prstGeom>
        </p:spPr>
      </p:pic>
      <p:pic>
        <p:nvPicPr>
          <p:cNvPr id="11" name="그림 2">
            <a:extLst>
              <a:ext uri="{FF2B5EF4-FFF2-40B4-BE49-F238E27FC236}">
                <a16:creationId xmlns:a16="http://schemas.microsoft.com/office/drawing/2014/main" id="{818C8FBD-3264-C840-9AAB-6870D994A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53" y="1389301"/>
            <a:ext cx="2791800" cy="4946400"/>
          </a:xfrm>
          <a:prstGeom prst="rect">
            <a:avLst/>
          </a:prstGeom>
        </p:spPr>
      </p:pic>
      <p:pic>
        <p:nvPicPr>
          <p:cNvPr id="10" name="그림 2">
            <a:extLst>
              <a:ext uri="{FF2B5EF4-FFF2-40B4-BE49-F238E27FC236}">
                <a16:creationId xmlns:a16="http://schemas.microsoft.com/office/drawing/2014/main" id="{667E3456-4E67-3441-92D5-8823E6E36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" y="1386250"/>
            <a:ext cx="2791800" cy="49464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기기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기기 삭제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51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약품 보관 장소 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185E63-D1D3-4115-B696-28BA71DAE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76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기기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기기 예약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0" name="그림 2">
            <a:extLst>
              <a:ext uri="{FF2B5EF4-FFF2-40B4-BE49-F238E27FC236}">
                <a16:creationId xmlns:a16="http://schemas.microsoft.com/office/drawing/2014/main" id="{67A27397-D39B-44D6-B032-7E265544F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42" y="1413961"/>
            <a:ext cx="2759557" cy="4945559"/>
          </a:xfrm>
          <a:prstGeom prst="rect">
            <a:avLst/>
          </a:prstGeom>
        </p:spPr>
      </p:pic>
      <p:pic>
        <p:nvPicPr>
          <p:cNvPr id="11" name="그림 2">
            <a:extLst>
              <a:ext uri="{FF2B5EF4-FFF2-40B4-BE49-F238E27FC236}">
                <a16:creationId xmlns:a16="http://schemas.microsoft.com/office/drawing/2014/main" id="{BFB84220-9B74-4F8E-A556-0D09B54CC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00" y="1413961"/>
            <a:ext cx="2771922" cy="4946400"/>
          </a:xfrm>
          <a:prstGeom prst="rect">
            <a:avLst/>
          </a:prstGeom>
        </p:spPr>
      </p:pic>
      <p:pic>
        <p:nvPicPr>
          <p:cNvPr id="12" name="그림 2">
            <a:extLst>
              <a:ext uri="{FF2B5EF4-FFF2-40B4-BE49-F238E27FC236}">
                <a16:creationId xmlns:a16="http://schemas.microsoft.com/office/drawing/2014/main" id="{BE55D18F-E3B4-4A92-ACCB-A1E4605C1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23" y="1413961"/>
            <a:ext cx="276955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95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기기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기기 예약 </a:t>
            </a:r>
            <a:r>
              <a:rPr lang="en-US" altLang="ko-KR" sz="2400" dirty="0"/>
              <a:t>AF</a:t>
            </a:r>
            <a:r>
              <a:rPr lang="ko-KR" altLang="en-US" sz="2400" dirty="0"/>
              <a:t>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0" name="그림 2">
            <a:extLst>
              <a:ext uri="{FF2B5EF4-FFF2-40B4-BE49-F238E27FC236}">
                <a16:creationId xmlns:a16="http://schemas.microsoft.com/office/drawing/2014/main" id="{7F46C2A2-54B5-4E19-9FB2-0D4369C40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67" y="1397728"/>
            <a:ext cx="2771922" cy="4946400"/>
          </a:xfrm>
          <a:prstGeom prst="rect">
            <a:avLst/>
          </a:prstGeom>
        </p:spPr>
      </p:pic>
      <p:pic>
        <p:nvPicPr>
          <p:cNvPr id="11" name="그림 2">
            <a:extLst>
              <a:ext uri="{FF2B5EF4-FFF2-40B4-BE49-F238E27FC236}">
                <a16:creationId xmlns:a16="http://schemas.microsoft.com/office/drawing/2014/main" id="{5D3DEBC0-38E5-41B2-9DAC-F52608BD9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02" y="1397728"/>
            <a:ext cx="2746795" cy="4946400"/>
          </a:xfrm>
          <a:prstGeom prst="rect">
            <a:avLst/>
          </a:prstGeom>
        </p:spPr>
      </p:pic>
      <p:pic>
        <p:nvPicPr>
          <p:cNvPr id="12" name="그림 2">
            <a:extLst>
              <a:ext uri="{FF2B5EF4-FFF2-40B4-BE49-F238E27FC236}">
                <a16:creationId xmlns:a16="http://schemas.microsoft.com/office/drawing/2014/main" id="{20DB8D76-73C9-496C-A2C8-390D44F13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83" y="1397728"/>
            <a:ext cx="2763049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9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기기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기기 예약 </a:t>
            </a:r>
            <a:r>
              <a:rPr lang="en-US" altLang="ko-KR" sz="2400" dirty="0"/>
              <a:t>AF</a:t>
            </a:r>
            <a:r>
              <a:rPr lang="ko-KR" altLang="en-US" sz="2400" dirty="0"/>
              <a:t>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7" name="그림 2">
            <a:extLst>
              <a:ext uri="{FF2B5EF4-FFF2-40B4-BE49-F238E27FC236}">
                <a16:creationId xmlns:a16="http://schemas.microsoft.com/office/drawing/2014/main" id="{BF743C51-D7FB-4CF0-9C83-A52FBBF39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6" y="1397728"/>
            <a:ext cx="2791106" cy="4946400"/>
          </a:xfrm>
          <a:prstGeom prst="rect">
            <a:avLst/>
          </a:prstGeom>
        </p:spPr>
      </p:pic>
      <p:pic>
        <p:nvPicPr>
          <p:cNvPr id="8" name="그림 2">
            <a:extLst>
              <a:ext uri="{FF2B5EF4-FFF2-40B4-BE49-F238E27FC236}">
                <a16:creationId xmlns:a16="http://schemas.microsoft.com/office/drawing/2014/main" id="{AA33EFA3-0F0D-4B33-A1BE-87904CD94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83" y="1397728"/>
            <a:ext cx="2798833" cy="4946400"/>
          </a:xfrm>
          <a:prstGeom prst="rect">
            <a:avLst/>
          </a:prstGeom>
        </p:spPr>
      </p:pic>
      <p:pic>
        <p:nvPicPr>
          <p:cNvPr id="9" name="그림 2">
            <a:extLst>
              <a:ext uri="{FF2B5EF4-FFF2-40B4-BE49-F238E27FC236}">
                <a16:creationId xmlns:a16="http://schemas.microsoft.com/office/drawing/2014/main" id="{5837BAEC-F3A8-4DF7-9656-35726A3AE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00" y="1397728"/>
            <a:ext cx="2787774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17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기기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기기 예약 삭제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12" name="그림 2">
            <a:extLst>
              <a:ext uri="{FF2B5EF4-FFF2-40B4-BE49-F238E27FC236}">
                <a16:creationId xmlns:a16="http://schemas.microsoft.com/office/drawing/2014/main" id="{94D2D007-7CB9-40EA-AF36-FFC3F8E0D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7" y="1394512"/>
            <a:ext cx="2800256" cy="4946400"/>
          </a:xfrm>
          <a:prstGeom prst="rect">
            <a:avLst/>
          </a:prstGeom>
        </p:spPr>
      </p:pic>
      <p:pic>
        <p:nvPicPr>
          <p:cNvPr id="13" name="그림 2">
            <a:extLst>
              <a:ext uri="{FF2B5EF4-FFF2-40B4-BE49-F238E27FC236}">
                <a16:creationId xmlns:a16="http://schemas.microsoft.com/office/drawing/2014/main" id="{F7C06C88-A8D4-4106-97A4-320C48BD6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00" y="1403595"/>
            <a:ext cx="2780999" cy="4946400"/>
          </a:xfrm>
          <a:prstGeom prst="rect">
            <a:avLst/>
          </a:prstGeom>
        </p:spPr>
      </p:pic>
      <p:pic>
        <p:nvPicPr>
          <p:cNvPr id="14" name="그림 2">
            <a:extLst>
              <a:ext uri="{FF2B5EF4-FFF2-40B4-BE49-F238E27FC236}">
                <a16:creationId xmlns:a16="http://schemas.microsoft.com/office/drawing/2014/main" id="{6D130B8F-A696-44E5-BCEA-4D3A99C2B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70" y="1393346"/>
            <a:ext cx="279883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6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dirty="0"/>
              <a:t>약품 사용에 따른 알림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652C1-7ABF-431A-9E98-087704115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30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dirty="0"/>
              <a:t>약품 사용에 따른 알림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705B22-A69C-419F-81F1-0E0C648D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5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dirty="0"/>
              <a:t>약품 사용에 따른 알림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CB3248-51DB-4778-9DA8-639F912D1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1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dirty="0"/>
              <a:t>약품 사용에 따른 알림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D0A176-CC8D-4618-9FDF-555C6F05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4" y="1452631"/>
            <a:ext cx="8680852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90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사용에 따른 알림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유효기간 알림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26B257-90A3-48B7-A89C-FDD44C574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2" y="1412776"/>
            <a:ext cx="2837799" cy="4946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1E3CA0-6EC6-4731-B5D7-B3D4144DA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18" y="1412776"/>
            <a:ext cx="2837799" cy="4946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8D7CE1-BE00-405D-8A5D-E703C276F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84" y="1412776"/>
            <a:ext cx="2829122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5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사용에 따른 알림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재고소진 알림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1D73A8-78A6-434C-AA04-6F14A9391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2" y="1413120"/>
            <a:ext cx="2837799" cy="4946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543E5D-325C-41AA-9D53-085A2648E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83" y="1407840"/>
            <a:ext cx="2841290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4F29D1-A95A-41D8-B02B-4BEF8508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18" y="1412776"/>
            <a:ext cx="2837799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약품 보관 장소 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EFBD77-0063-46B5-A6E5-991D9F239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0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700" dirty="0"/>
              <a:t>my Lab </a:t>
            </a:r>
            <a:r>
              <a:rPr lang="ko-KR" altLang="en-US" sz="1700" dirty="0"/>
              <a:t>약품 사용에 따른 알림 </a:t>
            </a:r>
            <a:r>
              <a:rPr lang="en-US" altLang="ko-KR" sz="1700" dirty="0"/>
              <a:t>– </a:t>
            </a:r>
            <a:r>
              <a:rPr lang="ko-KR" altLang="en-US" sz="1700" dirty="0"/>
              <a:t>약품 사용기간에 따른 특수 건강진단 알림 </a:t>
            </a:r>
            <a:r>
              <a:rPr lang="en-US" altLang="ko-KR" sz="1700" dirty="0"/>
              <a:t>GUI</a:t>
            </a:r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273BBF-682C-4EB9-AC89-30895F5D4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83" y="1413120"/>
            <a:ext cx="2842968" cy="4946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50843D-CD02-4C54-85FA-D50DAD54D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84" y="1413120"/>
            <a:ext cx="2856029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1A664E-C1D1-4027-AA6D-EBA823015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18" y="1412776"/>
            <a:ext cx="2837799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2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약품 보관 장소 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0AE4E8-6F9E-4B4D-91A0-65BA2D3F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5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약품 보관 장소 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0B1F55-45DE-4FFE-93DA-793CD21CC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9" y="1452631"/>
            <a:ext cx="8690541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2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약품 보관 장소 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B870A1-98D1-4839-8E53-99964C785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4" y="1452631"/>
            <a:ext cx="8680852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8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 Case Specification – my Lab </a:t>
            </a:r>
            <a:r>
              <a:rPr lang="ko-KR" altLang="en-US" sz="2400" b="0" i="0" u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약품 보관 장소 관리</a:t>
            </a:r>
            <a:endParaRPr sz="2400" strike="sngStrike" dirty="0"/>
          </a:p>
        </p:txBody>
      </p:sp>
      <p:sp>
        <p:nvSpPr>
          <p:cNvPr id="123" name="Google Shape;123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705C48-85E3-4280-8D8E-144422E26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4" y="1452631"/>
            <a:ext cx="8680852" cy="45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4951"/>
      </p:ext>
    </p:extLst>
  </p:cSld>
  <p:clrMapOvr>
    <a:masterClrMapping/>
  </p:clrMapOvr>
</p:sld>
</file>

<file path=ppt/theme/theme1.xml><?xml version="1.0" encoding="utf-8"?>
<a:theme xmlns:a="http://schemas.openxmlformats.org/drawingml/2006/main" name="PSJ">
  <a:themeElements>
    <a:clrScheme name="열정">
      <a:dk1>
        <a:srgbClr val="000000"/>
      </a:dk1>
      <a:lt1>
        <a:srgbClr val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527</Words>
  <Application>Microsoft Office PowerPoint</Application>
  <PresentationFormat>화면 슬라이드 쇼(4:3)</PresentationFormat>
  <Paragraphs>103</Paragraphs>
  <Slides>50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Noto Sans Symbols</vt:lpstr>
      <vt:lpstr>Malgun Gothic</vt:lpstr>
      <vt:lpstr>Arial</vt:lpstr>
      <vt:lpstr>Arial Narrow</vt:lpstr>
      <vt:lpstr>PSJ</vt:lpstr>
      <vt:lpstr>Software Requirement Specification</vt:lpstr>
      <vt:lpstr>Use Case Diagram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my Lab 약품 보관 장소 관리 – 장소 추가 GUI</vt:lpstr>
      <vt:lpstr>my Lab 약품 보관 장소 관리 – 약품 추가 GUI</vt:lpstr>
      <vt:lpstr>my Lab 약품 보관 장소 관리 – 약품 추가 GUI</vt:lpstr>
      <vt:lpstr>my Lab 약품 보관 장소 관리 – 약품 추가 GUI</vt:lpstr>
      <vt:lpstr>my Lab 약품 보관 장소 관리 – 약품 추가 AF GUI</vt:lpstr>
      <vt:lpstr>my Lab 약품 보관 장소 관리 – 장소 적합성 확인 GUI</vt:lpstr>
      <vt:lpstr>Use Case Specification – my Lab 재고 소진 약품 관리</vt:lpstr>
      <vt:lpstr>Use Case Specification – my Lab 재고 소진 약품 관리</vt:lpstr>
      <vt:lpstr>Use Case Specification – my Lab 재고 소진 약품 관리</vt:lpstr>
      <vt:lpstr>Use Case Specification – my Lab 재고 소진 약품 관리</vt:lpstr>
      <vt:lpstr>my Lab 재고 소진 약품 관리 – 약품 사용량 업데이트 GUI</vt:lpstr>
      <vt:lpstr>my Lab 재고 소진 약품 관리 – 약품 사용량 업데이트 GUI</vt:lpstr>
      <vt:lpstr>my Lab 재고 소진 약품 관리 – 약품 사용량 업데이트 GUI</vt:lpstr>
      <vt:lpstr>my Lab 재고 소진 약품 관리 – 약품 폐기 GUI</vt:lpstr>
      <vt:lpstr>Use Case Specification – my Lab 멤버 관리</vt:lpstr>
      <vt:lpstr>Use Case Specification – my Lab 멤버 관리</vt:lpstr>
      <vt:lpstr>Use Case Specification – my Lab 멤버 관리</vt:lpstr>
      <vt:lpstr>Use Case Specification – my Lab 멤버 관리</vt:lpstr>
      <vt:lpstr>Use Case Specification – my Lab 멤버 관리</vt:lpstr>
      <vt:lpstr>my Lab 멤버 관리 – my Lab 생성 GUI</vt:lpstr>
      <vt:lpstr>my Lab 멤버 관리 – 멤버 초대 GUI</vt:lpstr>
      <vt:lpstr>my Lab 멤버 관리 – my Lab 가입 신청 GUI</vt:lpstr>
      <vt:lpstr>my Lab 멤버 관리 – my Lab 탈퇴 GUI</vt:lpstr>
      <vt:lpstr>Use Case Specification – my Lab 기기 관리</vt:lpstr>
      <vt:lpstr>Use Case Specification – my Lab 기기 관리</vt:lpstr>
      <vt:lpstr>Use Case Specification – my Lab 기기 관리</vt:lpstr>
      <vt:lpstr>Use Case Specification – my Lab 기기 관리</vt:lpstr>
      <vt:lpstr>Use Case Specification – my Lab 기기 관리</vt:lpstr>
      <vt:lpstr>my Lab 기기 관리 – 기기 등록 GUI</vt:lpstr>
      <vt:lpstr>my Lab 기기 관리 – 기기 삭제 GUI</vt:lpstr>
      <vt:lpstr>my Lab 기기 관리 – 기기 예약 GUI</vt:lpstr>
      <vt:lpstr>my Lab 기기 관리 – 기기 예약 AF GUI</vt:lpstr>
      <vt:lpstr>my Lab 기기 관리 – 기기 예약 AF GUI</vt:lpstr>
      <vt:lpstr>my Lab 기기 관리 – 기기 예약 삭제 GUI</vt:lpstr>
      <vt:lpstr>Use Case Specification – my Lab 약품 사용에 따른 알림</vt:lpstr>
      <vt:lpstr>Use Case Specification – my Lab 약품 사용에 따른 알림</vt:lpstr>
      <vt:lpstr>Use Case Specification – my Lab 약품 사용에 따른 알림</vt:lpstr>
      <vt:lpstr>Use Case Specification – my Lab 약품 사용에 따른 알림</vt:lpstr>
      <vt:lpstr>my Lab 약품 사용에 따른 알림 – 약품 유효기간 알림 GUI</vt:lpstr>
      <vt:lpstr>my Lab 약품 사용에 따른 알림 – 약품 재고소진 알림 GUI</vt:lpstr>
      <vt:lpstr>my Lab 약품 사용에 따른 알림 – 약품 사용기간에 따른 특수 건강진단 알림 GUI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Specification</dc:title>
  <dc:creator>HB</dc:creator>
  <cp:lastModifiedBy>한빈 이</cp:lastModifiedBy>
  <cp:revision>74</cp:revision>
  <dcterms:modified xsi:type="dcterms:W3CDTF">2019-12-09T12:27:16Z</dcterms:modified>
</cp:coreProperties>
</file>